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5" r:id="rId2"/>
    <p:sldId id="264" r:id="rId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74">
          <p15:clr>
            <a:srgbClr val="A4A3A4"/>
          </p15:clr>
        </p15:guide>
        <p15:guide id="2" pos="28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595" autoAdjust="0"/>
  </p:normalViewPr>
  <p:slideViewPr>
    <p:cSldViewPr snapToGrid="0" showGuides="1">
      <p:cViewPr>
        <p:scale>
          <a:sx n="77" d="100"/>
          <a:sy n="77" d="100"/>
        </p:scale>
        <p:origin x="1206" y="-114"/>
      </p:cViewPr>
      <p:guideLst>
        <p:guide orient="horz" pos="2174"/>
        <p:guide pos="288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0" y="72000"/>
            <a:ext cx="7772400" cy="1470025"/>
          </a:xfrm>
        </p:spPr>
        <p:txBody>
          <a:bodyPr>
            <a:normAutofit/>
          </a:bodyPr>
          <a:lstStyle>
            <a:lvl1pPr marL="288000" algn="l">
              <a:defRPr sz="1900" b="1">
                <a:solidFill>
                  <a:schemeClr val="bg1"/>
                </a:solidFill>
                <a:latin typeface="Myriad Pro" pitchFamily="34" charset="0"/>
              </a:defRPr>
            </a:lvl1pPr>
          </a:lstStyle>
          <a:p>
            <a:r>
              <a:rPr lang="hr-HR"/>
              <a:t>Kliknite da biste uredili stil naslova matrice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1222744"/>
            <a:ext cx="6400800" cy="4880344"/>
          </a:xfrm>
        </p:spPr>
        <p:txBody>
          <a:bodyPr anchor="ctr"/>
          <a:lstStyle>
            <a:lvl1pPr marL="0" indent="0" algn="ctr">
              <a:buNone/>
              <a:defRPr sz="6000" b="1">
                <a:solidFill>
                  <a:srgbClr val="DCAB3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hr-HR" dirty="0"/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F58EF6E-58ED-4133-919E-15E133AEB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EB298F-ACD1-4AE7-A1FA-CF2E3E7A1493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D57D97C2-CADF-481D-8007-A40C8C4AB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FD5EB2A6-58C9-4A08-9EBD-2A53A7942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06098F-0603-4279-98BC-86CAD7EA934D}" type="slidenum">
              <a:rPr lang="hr-HR" altLang="sr-Latn-RS"/>
              <a:pPr/>
              <a:t>‹#›</a:t>
            </a:fld>
            <a:endParaRPr lang="hr-HR" altLang="sr-Latn-RS"/>
          </a:p>
        </p:txBody>
      </p:sp>
      <p:pic>
        <p:nvPicPr>
          <p:cNvPr id="8" name="Slika 7">
            <a:extLst>
              <a:ext uri="{FF2B5EF4-FFF2-40B4-BE49-F238E27FC236}">
                <a16:creationId xmlns:a16="http://schemas.microsoft.com/office/drawing/2014/main" id="{8212044C-779C-4498-8F94-DDAFB04D06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859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566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84BC2F0-7DFE-4C15-A7D7-7725E28BC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E52FCA-C6AB-4E01-93A8-CFDF1820FFA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5C8B68B-AC83-4332-B32A-629F650A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F23FAE6-3D4E-4046-BBCC-0E5BEFF44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BA7FD9-2E70-4AA7-83C2-2DF787CAE31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27809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60AE26A-53EE-434F-AD3A-4C44C0BAE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55D090-7590-48CE-81F0-EB87B779939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75D3E4B-ABDB-4752-8794-7BD47E112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1E8D1AA-F8F6-40CE-9C18-3465E6B54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DAE6E8-8E60-4423-88C8-018CD4B0A916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750869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C7391F39-89C4-45A0-A74D-7A6CB9DFF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1B7B0-0EF8-446F-B505-185D180016FC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8CB8E19-424A-40D5-81E1-3E1AB7663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F7C2AC2-708A-49BE-B54C-536E132D4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55E2DC-BBD9-4C41-AD69-477FDDF1944F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81421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3513503-02F1-4DE6-8910-55C6C19B5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A678A-4BEE-44A0-A832-1A16DFDBD4D2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01F97F0-DB85-491E-9368-07699529F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BDBE903-B07E-4EAF-B125-06C32CE36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14BE7-01BF-40E1-B5E1-47242083E9D7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36252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4C2A818C-B7A1-48FD-BA7F-9E41D657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AF5B9F-4A4E-490F-BA3D-FFD220DF1775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51F70A83-8182-4DAA-B5DC-6CA8E8893F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3766B396-611C-4492-A82E-FB4472F57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A39D9B-6668-48A2-95D9-14B9FB77457D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651875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3">
            <a:extLst>
              <a:ext uri="{FF2B5EF4-FFF2-40B4-BE49-F238E27FC236}">
                <a16:creationId xmlns:a16="http://schemas.microsoft.com/office/drawing/2014/main" id="{DAE10929-64F7-4B66-AC84-15CAB5FE0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D7943-D136-46AF-9A1E-E606AF92C2E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8" name="Rezervirano mjesto podnožja 4">
            <a:extLst>
              <a:ext uri="{FF2B5EF4-FFF2-40B4-BE49-F238E27FC236}">
                <a16:creationId xmlns:a16="http://schemas.microsoft.com/office/drawing/2014/main" id="{59E8BCCA-3CDF-4936-9444-D6492079F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zervirano mjesto broja slajda 5">
            <a:extLst>
              <a:ext uri="{FF2B5EF4-FFF2-40B4-BE49-F238E27FC236}">
                <a16:creationId xmlns:a16="http://schemas.microsoft.com/office/drawing/2014/main" id="{D3A3B801-6E8D-404B-BBB4-30DC6C219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EBB3D7-CB97-4ACB-A7F2-55B685E098A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30371647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3">
            <a:extLst>
              <a:ext uri="{FF2B5EF4-FFF2-40B4-BE49-F238E27FC236}">
                <a16:creationId xmlns:a16="http://schemas.microsoft.com/office/drawing/2014/main" id="{6405C445-B129-4FF2-8443-AD608AB725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5CD99B-1A8A-4875-8437-E0DC1663B25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4">
            <a:extLst>
              <a:ext uri="{FF2B5EF4-FFF2-40B4-BE49-F238E27FC236}">
                <a16:creationId xmlns:a16="http://schemas.microsoft.com/office/drawing/2014/main" id="{0FADBFA9-FB54-4D7E-B362-6D662C0C88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5">
            <a:extLst>
              <a:ext uri="{FF2B5EF4-FFF2-40B4-BE49-F238E27FC236}">
                <a16:creationId xmlns:a16="http://schemas.microsoft.com/office/drawing/2014/main" id="{5EC5B023-AB55-48F3-B6B9-F5CCF3521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A0638B-8BA2-4C92-94F8-59F51282F1DC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72584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datuma 1">
            <a:extLst>
              <a:ext uri="{FF2B5EF4-FFF2-40B4-BE49-F238E27FC236}">
                <a16:creationId xmlns:a16="http://schemas.microsoft.com/office/drawing/2014/main" id="{4FF2F986-0F16-44CE-B6C5-247688414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760435-3B5B-4B18-8A37-7E2C4525E3F4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4" name="Rezervirano mjesto podnožja 2">
            <a:extLst>
              <a:ext uri="{FF2B5EF4-FFF2-40B4-BE49-F238E27FC236}">
                <a16:creationId xmlns:a16="http://schemas.microsoft.com/office/drawing/2014/main" id="{7C604652-8DFD-4A9E-BFCE-8242FFC11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zervirano mjesto broja slajda 3">
            <a:extLst>
              <a:ext uri="{FF2B5EF4-FFF2-40B4-BE49-F238E27FC236}">
                <a16:creationId xmlns:a16="http://schemas.microsoft.com/office/drawing/2014/main" id="{FDDC3C73-DAA3-4688-AC5B-4D8642A02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14D17D-24AA-4DE2-A69F-D25840F2B17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22703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1FC198D7-1018-402C-9186-D5918EE77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BF5B5-F5F0-4268-9102-5F5A5F2B90FF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8BF63993-BCC7-49E4-BFDF-5D14BD2962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B323AD5A-9FDD-48A6-8E3E-1351FA8F6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7704D-845B-4BE7-8A2D-EB8C0B3F52B1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537218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hr-HR" noProof="0"/>
              <a:t>Kliknite ikonu da biste dodali  sliku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3">
            <a:extLst>
              <a:ext uri="{FF2B5EF4-FFF2-40B4-BE49-F238E27FC236}">
                <a16:creationId xmlns:a16="http://schemas.microsoft.com/office/drawing/2014/main" id="{73B9C745-2E06-4706-B564-24931AB7A2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19BE3-DDFB-42D1-BF5C-DC67456457EA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6" name="Rezervirano mjesto podnožja 4">
            <a:extLst>
              <a:ext uri="{FF2B5EF4-FFF2-40B4-BE49-F238E27FC236}">
                <a16:creationId xmlns:a16="http://schemas.microsoft.com/office/drawing/2014/main" id="{E5DD188F-85EA-46A2-A805-0A7906E14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5">
            <a:extLst>
              <a:ext uri="{FF2B5EF4-FFF2-40B4-BE49-F238E27FC236}">
                <a16:creationId xmlns:a16="http://schemas.microsoft.com/office/drawing/2014/main" id="{76224F75-B8B9-409C-B815-AD7ADD90DE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BF9F78-99BA-4825-A346-473BC910C0E2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20514155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zervirano mjesto naslova 1">
            <a:extLst>
              <a:ext uri="{FF2B5EF4-FFF2-40B4-BE49-F238E27FC236}">
                <a16:creationId xmlns:a16="http://schemas.microsoft.com/office/drawing/2014/main" id="{866294E4-9597-4CD1-A2ED-F2B160A2B5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 naslova matrice</a:t>
            </a:r>
          </a:p>
        </p:txBody>
      </p:sp>
      <p:sp>
        <p:nvSpPr>
          <p:cNvPr id="2051" name="Rezervirano mjesto teksta 2">
            <a:extLst>
              <a:ext uri="{FF2B5EF4-FFF2-40B4-BE49-F238E27FC236}">
                <a16:creationId xmlns:a16="http://schemas.microsoft.com/office/drawing/2014/main" id="{4FCF17F0-37F3-47DF-B0F2-26CE50C4487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sr-Latn-RS"/>
              <a:t>Kliknite da biste uredili stilove teksta matrice</a:t>
            </a:r>
          </a:p>
          <a:p>
            <a:pPr lvl="1"/>
            <a:r>
              <a:rPr lang="hr-HR" altLang="sr-Latn-RS"/>
              <a:t>Druga razina</a:t>
            </a:r>
          </a:p>
          <a:p>
            <a:pPr lvl="2"/>
            <a:r>
              <a:rPr lang="hr-HR" altLang="sr-Latn-RS"/>
              <a:t>Treća razina</a:t>
            </a:r>
          </a:p>
          <a:p>
            <a:pPr lvl="3"/>
            <a:r>
              <a:rPr lang="hr-HR" altLang="sr-Latn-RS"/>
              <a:t>Četvrta razina</a:t>
            </a:r>
          </a:p>
          <a:p>
            <a:pPr lvl="4"/>
            <a:r>
              <a:rPr lang="hr-HR" altLang="sr-Latn-RS"/>
              <a:t>Peta razina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BD2A319-9448-4C86-A953-3408805591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10DF2C6F-B2B5-42CD-9640-1D3F5490E078}" type="datetimeFigureOut">
              <a:rPr lang="sr-Latn-CS"/>
              <a:pPr>
                <a:defRPr/>
              </a:pPr>
              <a:t>16.9.2021.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6EDA699-14C0-4CA9-96FF-3CFFFD216B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E2626E4-8C62-40FD-BB1D-9AB9B2E90B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AADB27A2-C0C3-4F22-B3FA-29BE702BBAB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22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emf"/><Relationship Id="rId13" Type="http://schemas.openxmlformats.org/officeDocument/2006/relationships/oleObject" Target="../embeddings/oleObject5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image" Target="../media/image8.wmf"/><Relationship Id="rId2" Type="http://schemas.openxmlformats.org/officeDocument/2006/relationships/oleObject" Target="../embeddings/oleObject1.bin"/><Relationship Id="rId16" Type="http://schemas.openxmlformats.org/officeDocument/2006/relationships/image" Target="../media/image10.wmf"/><Relationship Id="rId1" Type="http://schemas.openxmlformats.org/officeDocument/2006/relationships/slideLayout" Target="../slideLayouts/slideLayout7.x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15" Type="http://schemas.openxmlformats.org/officeDocument/2006/relationships/oleObject" Target="../embeddings/oleObject6.bin"/><Relationship Id="rId10" Type="http://schemas.openxmlformats.org/officeDocument/2006/relationships/image" Target="../media/image7.e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6.emf"/><Relationship Id="rId1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ubtitle 2">
            <a:extLst>
              <a:ext uri="{FF2B5EF4-FFF2-40B4-BE49-F238E27FC236}">
                <a16:creationId xmlns:a16="http://schemas.microsoft.com/office/drawing/2014/main" id="{D812F8E6-23F6-4053-B1D3-BDD5D42C4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2713" y="2780778"/>
            <a:ext cx="6400800" cy="3321572"/>
          </a:xfrm>
        </p:spPr>
        <p:txBody>
          <a:bodyPr/>
          <a:lstStyle/>
          <a:p>
            <a:r>
              <a:rPr lang="hr-HR" altLang="sr-Latn-RS" sz="4400" dirty="0">
                <a:solidFill>
                  <a:schemeClr val="tx1"/>
                </a:solidFill>
              </a:rPr>
              <a:t>3.1.2. Primjena sličnosti trokuta – sjena 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4A0A3E4-D11E-45A1-951A-78DFA3AC64F6}"/>
              </a:ext>
            </a:extLst>
          </p:cNvPr>
          <p:cNvSpPr txBox="1">
            <a:spLocks/>
          </p:cNvSpPr>
          <p:nvPr/>
        </p:nvSpPr>
        <p:spPr bwMode="auto">
          <a:xfrm>
            <a:off x="2458503" y="1340998"/>
            <a:ext cx="77724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60000" algn="l" rtl="0" fontAlgn="base">
              <a:spcBef>
                <a:spcPct val="0"/>
              </a:spcBef>
              <a:spcAft>
                <a:spcPct val="0"/>
              </a:spcAft>
              <a:defRPr sz="2000" b="1" kern="1200">
                <a:solidFill>
                  <a:schemeClr val="bg1"/>
                </a:solidFill>
                <a:latin typeface="Myriad Pro" pitchFamily="34" charset="0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58775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altLang="sr-Latn-RS" sz="20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Myriad Pro" pitchFamily="34" charset="0"/>
                <a:ea typeface="+mj-ea"/>
                <a:cs typeface="+mj-cs"/>
              </a:rPr>
              <a:t>3. GEOMETRIJA U RAVNINI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1">
            <a:extLst>
              <a:ext uri="{FF2B5EF4-FFF2-40B4-BE49-F238E27FC236}">
                <a16:creationId xmlns:a16="http://schemas.microsoft.com/office/drawing/2014/main" id="{FA32FFE9-6D4B-47B3-ADE1-66154EC762A9}"/>
              </a:ext>
            </a:extLst>
          </p:cNvPr>
          <p:cNvGrpSpPr>
            <a:grpSpLocks/>
          </p:cNvGrpSpPr>
          <p:nvPr/>
        </p:nvGrpSpPr>
        <p:grpSpPr bwMode="auto">
          <a:xfrm>
            <a:off x="528638" y="495300"/>
            <a:ext cx="3730625" cy="2868613"/>
            <a:chOff x="939324" y="277793"/>
            <a:chExt cx="3600000" cy="2558908"/>
          </a:xfrm>
        </p:grpSpPr>
        <p:sp>
          <p:nvSpPr>
            <p:cNvPr id="3" name="Jednakokračni trokut 2">
              <a:extLst>
                <a:ext uri="{FF2B5EF4-FFF2-40B4-BE49-F238E27FC236}">
                  <a16:creationId xmlns:a16="http://schemas.microsoft.com/office/drawing/2014/main" id="{57D82394-171E-4691-BC35-42F0F7258423}"/>
                </a:ext>
              </a:extLst>
            </p:cNvPr>
            <p:cNvSpPr/>
            <p:nvPr/>
          </p:nvSpPr>
          <p:spPr>
            <a:xfrm>
              <a:off x="939324" y="277793"/>
              <a:ext cx="3600000" cy="2558908"/>
            </a:xfrm>
            <a:prstGeom prst="triangle">
              <a:avLst>
                <a:gd name="adj" fmla="val 100000"/>
              </a:avLst>
            </a:prstGeom>
            <a:solidFill>
              <a:srgbClr val="0070C0">
                <a:alpha val="69804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064" name="TekstniOkvir 3">
              <a:extLst>
                <a:ext uri="{FF2B5EF4-FFF2-40B4-BE49-F238E27FC236}">
                  <a16:creationId xmlns:a16="http://schemas.microsoft.com/office/drawing/2014/main" id="{5B23F123-BC26-444E-AA1C-5A3645017E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07911" y="2438397"/>
              <a:ext cx="891821" cy="3490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>
                  <a:sym typeface="Symbol" panose="05050102010706020507" pitchFamily="18" charset="2"/>
                </a:rPr>
                <a:t></a:t>
              </a:r>
              <a:endParaRPr lang="hr-HR" altLang="sr-Latn-RS"/>
            </a:p>
          </p:txBody>
        </p:sp>
      </p:grpSp>
      <p:grpSp>
        <p:nvGrpSpPr>
          <p:cNvPr id="4" name="Grupa 12">
            <a:extLst>
              <a:ext uri="{FF2B5EF4-FFF2-40B4-BE49-F238E27FC236}">
                <a16:creationId xmlns:a16="http://schemas.microsoft.com/office/drawing/2014/main" id="{6EFA0D3F-CC96-4B76-BA87-1FCDFBFC1867}"/>
              </a:ext>
            </a:extLst>
          </p:cNvPr>
          <p:cNvGrpSpPr>
            <a:grpSpLocks/>
          </p:cNvGrpSpPr>
          <p:nvPr/>
        </p:nvGrpSpPr>
        <p:grpSpPr bwMode="auto">
          <a:xfrm>
            <a:off x="333375" y="1658938"/>
            <a:ext cx="2398713" cy="1995487"/>
            <a:chOff x="5604934" y="1038419"/>
            <a:chExt cx="2276513" cy="1804952"/>
          </a:xfrm>
        </p:grpSpPr>
        <p:sp>
          <p:nvSpPr>
            <p:cNvPr id="8" name="Jednakokračni trokut 7">
              <a:extLst>
                <a:ext uri="{FF2B5EF4-FFF2-40B4-BE49-F238E27FC236}">
                  <a16:creationId xmlns:a16="http://schemas.microsoft.com/office/drawing/2014/main" id="{224C6C35-668D-423B-950D-CDF5A8C0A558}"/>
                </a:ext>
              </a:extLst>
            </p:cNvPr>
            <p:cNvSpPr/>
            <p:nvPr/>
          </p:nvSpPr>
          <p:spPr>
            <a:xfrm>
              <a:off x="5776689" y="1038419"/>
              <a:ext cx="2104758" cy="1536435"/>
            </a:xfrm>
            <a:prstGeom prst="triangle">
              <a:avLst>
                <a:gd name="adj" fmla="val 100000"/>
              </a:avLst>
            </a:prstGeom>
            <a:solidFill>
              <a:srgbClr val="0070C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hr-HR"/>
            </a:p>
          </p:txBody>
        </p:sp>
        <p:sp>
          <p:nvSpPr>
            <p:cNvPr id="1061" name="TekstniOkvir 8">
              <a:extLst>
                <a:ext uri="{FF2B5EF4-FFF2-40B4-BE49-F238E27FC236}">
                  <a16:creationId xmlns:a16="http://schemas.microsoft.com/office/drawing/2014/main" id="{5901ECF5-0611-439A-80ED-279F62DB4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04934" y="2439996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 i="1"/>
            </a:p>
          </p:txBody>
        </p:sp>
        <p:sp>
          <p:nvSpPr>
            <p:cNvPr id="1062" name="TekstniOkvir 9">
              <a:extLst>
                <a:ext uri="{FF2B5EF4-FFF2-40B4-BE49-F238E27FC236}">
                  <a16:creationId xmlns:a16="http://schemas.microsoft.com/office/drawing/2014/main" id="{C1CD4A08-5F1E-4C11-8BE4-ADBD527F6E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19334" y="2474039"/>
              <a:ext cx="4064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 i="1">
                <a:solidFill>
                  <a:srgbClr val="00B050"/>
                </a:solidFill>
              </a:endParaRPr>
            </a:p>
          </p:txBody>
        </p:sp>
      </p:grp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4ABCD8D6-82D3-4DDE-B7E7-C1D7D17E4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3367088"/>
            <a:ext cx="520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A</a:t>
            </a:r>
          </a:p>
        </p:txBody>
      </p:sp>
      <p:sp>
        <p:nvSpPr>
          <p:cNvPr id="14" name="TekstniOkvir 13">
            <a:extLst>
              <a:ext uri="{FF2B5EF4-FFF2-40B4-BE49-F238E27FC236}">
                <a16:creationId xmlns:a16="http://schemas.microsoft.com/office/drawing/2014/main" id="{DD012EFD-EACE-43BE-9F02-C9DC12758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7613" y="1287463"/>
            <a:ext cx="4206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D</a:t>
            </a:r>
          </a:p>
        </p:txBody>
      </p:sp>
      <p:sp>
        <p:nvSpPr>
          <p:cNvPr id="15" name="TekstniOkvir 14">
            <a:extLst>
              <a:ext uri="{FF2B5EF4-FFF2-40B4-BE49-F238E27FC236}">
                <a16:creationId xmlns:a16="http://schemas.microsoft.com/office/drawing/2014/main" id="{B7E034EB-3F7D-4FD0-87ED-77031DB13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76713" y="169863"/>
            <a:ext cx="520700" cy="46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C</a:t>
            </a: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8BEB1285-FAA1-47D4-A439-D4E33B61C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7813" y="3367088"/>
            <a:ext cx="5207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S</a:t>
            </a:r>
          </a:p>
        </p:txBody>
      </p:sp>
      <p:sp>
        <p:nvSpPr>
          <p:cNvPr id="23" name="Pravokutnik 22">
            <a:extLst>
              <a:ext uri="{FF2B5EF4-FFF2-40B4-BE49-F238E27FC236}">
                <a16:creationId xmlns:a16="http://schemas.microsoft.com/office/drawing/2014/main" id="{780740EF-F038-47CE-B585-B1F5AFA695F3}"/>
              </a:ext>
            </a:extLst>
          </p:cNvPr>
          <p:cNvSpPr/>
          <p:nvPr/>
        </p:nvSpPr>
        <p:spPr>
          <a:xfrm>
            <a:off x="2517775" y="3149600"/>
            <a:ext cx="215900" cy="2159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4" name="Pravokutnik 23">
            <a:extLst>
              <a:ext uri="{FF2B5EF4-FFF2-40B4-BE49-F238E27FC236}">
                <a16:creationId xmlns:a16="http://schemas.microsoft.com/office/drawing/2014/main" id="{4A478014-30E4-4389-BA1F-F7CA2A4F4254}"/>
              </a:ext>
            </a:extLst>
          </p:cNvPr>
          <p:cNvSpPr/>
          <p:nvPr/>
        </p:nvSpPr>
        <p:spPr>
          <a:xfrm>
            <a:off x="4041775" y="3143250"/>
            <a:ext cx="215900" cy="21748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25" name="TekstniOkvir 24">
            <a:extLst>
              <a:ext uri="{FF2B5EF4-FFF2-40B4-BE49-F238E27FC236}">
                <a16:creationId xmlns:a16="http://schemas.microsoft.com/office/drawing/2014/main" id="{85CD26BF-D913-4154-9C86-05C1D8E2AB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3349625"/>
            <a:ext cx="520700" cy="46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i="1"/>
              <a:t>B</a:t>
            </a:r>
          </a:p>
        </p:txBody>
      </p:sp>
      <p:sp>
        <p:nvSpPr>
          <p:cNvPr id="28" name="TekstniOkvir 27">
            <a:extLst>
              <a:ext uri="{FF2B5EF4-FFF2-40B4-BE49-F238E27FC236}">
                <a16:creationId xmlns:a16="http://schemas.microsoft.com/office/drawing/2014/main" id="{43E4D13D-C7C5-476B-839F-E24DEEAF5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3525" y="493713"/>
            <a:ext cx="2109788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| </a:t>
            </a:r>
            <a:r>
              <a:rPr lang="hr-HR" altLang="sr-Latn-RS" i="1"/>
              <a:t>SB</a:t>
            </a:r>
            <a:r>
              <a:rPr lang="hr-HR" altLang="sr-Latn-RS"/>
              <a:t> | = 2.55 m</a:t>
            </a:r>
          </a:p>
          <a:p>
            <a:pPr eaLnBrk="1" hangingPunct="1"/>
            <a:r>
              <a:rPr lang="hr-HR" altLang="sr-Latn-RS"/>
              <a:t>| </a:t>
            </a:r>
            <a:r>
              <a:rPr lang="hr-HR" altLang="sr-Latn-RS" i="1"/>
              <a:t>SA</a:t>
            </a:r>
            <a:r>
              <a:rPr lang="hr-HR" altLang="sr-Latn-RS"/>
              <a:t> | = 1.5 m</a:t>
            </a:r>
          </a:p>
          <a:p>
            <a:pPr eaLnBrk="1" hangingPunct="1"/>
            <a:r>
              <a:rPr lang="hr-HR" altLang="sr-Latn-RS"/>
              <a:t>| </a:t>
            </a:r>
            <a:r>
              <a:rPr lang="hr-HR" altLang="sr-Latn-RS" i="1"/>
              <a:t>AD</a:t>
            </a:r>
            <a:r>
              <a:rPr lang="hr-HR" altLang="sr-Latn-RS"/>
              <a:t> | = 1.58 m</a:t>
            </a:r>
          </a:p>
        </p:txBody>
      </p:sp>
      <p:cxnSp>
        <p:nvCxnSpPr>
          <p:cNvPr id="29" name="Ravni poveznik 28">
            <a:extLst>
              <a:ext uri="{FF2B5EF4-FFF2-40B4-BE49-F238E27FC236}">
                <a16:creationId xmlns:a16="http://schemas.microsoft.com/office/drawing/2014/main" id="{046BC462-19B2-435E-9186-EF0577F0BC2B}"/>
              </a:ext>
            </a:extLst>
          </p:cNvPr>
          <p:cNvCxnSpPr/>
          <p:nvPr/>
        </p:nvCxnSpPr>
        <p:spPr>
          <a:xfrm>
            <a:off x="6432550" y="1452563"/>
            <a:ext cx="2257425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kstniOkvir 29">
            <a:extLst>
              <a:ext uri="{FF2B5EF4-FFF2-40B4-BE49-F238E27FC236}">
                <a16:creationId xmlns:a16="http://schemas.microsoft.com/office/drawing/2014/main" id="{8AABD002-5642-4605-A973-F695A767D8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7488" y="1498600"/>
            <a:ext cx="19081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 | </a:t>
            </a:r>
            <a:r>
              <a:rPr lang="hr-HR" altLang="sr-Latn-RS" i="1"/>
              <a:t>BC </a:t>
            </a:r>
            <a:r>
              <a:rPr lang="hr-HR" altLang="sr-Latn-RS"/>
              <a:t>| = ?</a:t>
            </a:r>
          </a:p>
        </p:txBody>
      </p:sp>
      <p:sp>
        <p:nvSpPr>
          <p:cNvPr id="31" name="Zaobljeni pravokutnik 30">
            <a:extLst>
              <a:ext uri="{FF2B5EF4-FFF2-40B4-BE49-F238E27FC236}">
                <a16:creationId xmlns:a16="http://schemas.microsoft.com/office/drawing/2014/main" id="{EA2C2FA4-77A9-4606-BEBF-C567B138A470}"/>
              </a:ext>
            </a:extLst>
          </p:cNvPr>
          <p:cNvSpPr/>
          <p:nvPr/>
        </p:nvSpPr>
        <p:spPr>
          <a:xfrm>
            <a:off x="5722938" y="2062163"/>
            <a:ext cx="2325687" cy="57626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2" name="Pravokutnik 31">
            <a:extLst>
              <a:ext uri="{FF2B5EF4-FFF2-40B4-BE49-F238E27FC236}">
                <a16:creationId xmlns:a16="http://schemas.microsoft.com/office/drawing/2014/main" id="{32CCEBE2-53B3-4870-A4DE-6BA1BB704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26150" y="2168525"/>
            <a:ext cx="16573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∆</a:t>
            </a:r>
            <a:r>
              <a:rPr lang="hr-HR" altLang="sr-Latn-RS" i="1">
                <a:sym typeface="Symbol" panose="05050102010706020507" pitchFamily="18" charset="2"/>
              </a:rPr>
              <a:t>SAD ~</a:t>
            </a:r>
            <a:r>
              <a:rPr lang="hr-HR" altLang="sr-Latn-RS">
                <a:sym typeface="Symbol" panose="05050102010706020507" pitchFamily="18" charset="2"/>
              </a:rPr>
              <a:t> </a:t>
            </a:r>
            <a:r>
              <a:rPr lang="hr-HR" altLang="sr-Latn-RS">
                <a:latin typeface="Calibri" panose="020F0502020204030204" pitchFamily="34" charset="0"/>
                <a:sym typeface="Symbol" panose="05050102010706020507" pitchFamily="18" charset="2"/>
              </a:rPr>
              <a:t>∆</a:t>
            </a:r>
            <a:r>
              <a:rPr lang="hr-HR" altLang="sr-Latn-RS" i="1">
                <a:sym typeface="Symbol" panose="05050102010706020507" pitchFamily="18" charset="2"/>
              </a:rPr>
              <a:t>SBC</a:t>
            </a:r>
            <a:endParaRPr lang="hr-HR" altLang="sr-Latn-RS" i="1"/>
          </a:p>
        </p:txBody>
      </p:sp>
      <p:graphicFrame>
        <p:nvGraphicFramePr>
          <p:cNvPr id="33" name="Object 3">
            <a:extLst>
              <a:ext uri="{FF2B5EF4-FFF2-40B4-BE49-F238E27FC236}">
                <a16:creationId xmlns:a16="http://schemas.microsoft.com/office/drawing/2014/main" id="{46831C0C-0C77-463F-881B-4B9CD74D49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86375" y="3086100"/>
          <a:ext cx="9398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39600" imgH="342720" progId="Equation.DSMT4">
                  <p:embed/>
                </p:oleObj>
              </mc:Choice>
              <mc:Fallback>
                <p:oleObj name="Equation" r:id="rId2" imgW="939600" imgH="34272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3086100"/>
                        <a:ext cx="9398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4">
            <a:extLst>
              <a:ext uri="{FF2B5EF4-FFF2-40B4-BE49-F238E27FC236}">
                <a16:creationId xmlns:a16="http://schemas.microsoft.com/office/drawing/2014/main" id="{85A2B860-9397-449D-AD39-F3A59B7E14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340475" y="3086100"/>
          <a:ext cx="11811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80800" imgH="342720" progId="Equation.DSMT4">
                  <p:embed/>
                </p:oleObj>
              </mc:Choice>
              <mc:Fallback>
                <p:oleObj name="Equation" r:id="rId4" imgW="1180800" imgH="34272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0475" y="3086100"/>
                        <a:ext cx="11811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5">
            <a:extLst>
              <a:ext uri="{FF2B5EF4-FFF2-40B4-BE49-F238E27FC236}">
                <a16:creationId xmlns:a16="http://schemas.microsoft.com/office/drawing/2014/main" id="{FCCFCEA4-105F-4BEE-AB3F-C89900F671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594600" y="3086100"/>
          <a:ext cx="11557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55600" imgH="342720" progId="Equation.DSMT4">
                  <p:embed/>
                </p:oleObj>
              </mc:Choice>
              <mc:Fallback>
                <p:oleObj name="Equation" r:id="rId6" imgW="1155600" imgH="3427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94600" y="3086100"/>
                        <a:ext cx="11557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Elipsa 35">
            <a:extLst>
              <a:ext uri="{FF2B5EF4-FFF2-40B4-BE49-F238E27FC236}">
                <a16:creationId xmlns:a16="http://schemas.microsoft.com/office/drawing/2014/main" id="{E1EDAED8-15B8-4EE3-A857-F15C9C948814}"/>
              </a:ext>
            </a:extLst>
          </p:cNvPr>
          <p:cNvSpPr/>
          <p:nvPr/>
        </p:nvSpPr>
        <p:spPr>
          <a:xfrm>
            <a:off x="5226050" y="3030538"/>
            <a:ext cx="531813" cy="4206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7" name="Elipsa 36">
            <a:extLst>
              <a:ext uri="{FF2B5EF4-FFF2-40B4-BE49-F238E27FC236}">
                <a16:creationId xmlns:a16="http://schemas.microsoft.com/office/drawing/2014/main" id="{5012E67E-ACE5-4666-ACFF-E0A5D71C066E}"/>
              </a:ext>
            </a:extLst>
          </p:cNvPr>
          <p:cNvSpPr/>
          <p:nvPr/>
        </p:nvSpPr>
        <p:spPr>
          <a:xfrm>
            <a:off x="7050088" y="3030538"/>
            <a:ext cx="530225" cy="4206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38" name="Elipsa 37">
            <a:extLst>
              <a:ext uri="{FF2B5EF4-FFF2-40B4-BE49-F238E27FC236}">
                <a16:creationId xmlns:a16="http://schemas.microsoft.com/office/drawing/2014/main" id="{299F3141-9E0F-4EEC-965F-2FD93DA8A077}"/>
              </a:ext>
            </a:extLst>
          </p:cNvPr>
          <p:cNvSpPr/>
          <p:nvPr/>
        </p:nvSpPr>
        <p:spPr>
          <a:xfrm>
            <a:off x="5762625" y="3030538"/>
            <a:ext cx="530225" cy="420687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pic>
        <p:nvPicPr>
          <p:cNvPr id="48138" name="Picture 10">
            <a:extLst>
              <a:ext uri="{FF2B5EF4-FFF2-40B4-BE49-F238E27FC236}">
                <a16:creationId xmlns:a16="http://schemas.microsoft.com/office/drawing/2014/main" id="{ABEAB952-5BA4-430A-B381-9AC25C6189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7113" y="503238"/>
            <a:ext cx="1298575" cy="287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0" name="Picture 12">
            <a:extLst>
              <a:ext uri="{FF2B5EF4-FFF2-40B4-BE49-F238E27FC236}">
                <a16:creationId xmlns:a16="http://schemas.microsoft.com/office/drawing/2014/main" id="{DB9CE4A0-E4B0-46C7-AB13-6BC0944251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3138" y="-1111250"/>
            <a:ext cx="2162175" cy="2152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41" name="Picture 13">
            <a:extLst>
              <a:ext uri="{FF2B5EF4-FFF2-40B4-BE49-F238E27FC236}">
                <a16:creationId xmlns:a16="http://schemas.microsoft.com/office/drawing/2014/main" id="{BEF68E29-56FD-4573-A78A-8E3ACA4F3F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9813" y="1679575"/>
            <a:ext cx="1027112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2" name="TekstniOkvir 55">
            <a:extLst>
              <a:ext uri="{FF2B5EF4-FFF2-40B4-BE49-F238E27FC236}">
                <a16:creationId xmlns:a16="http://schemas.microsoft.com/office/drawing/2014/main" id="{1B92A4A9-95F9-4562-A1A9-AB8009AC5D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38" y="160338"/>
            <a:ext cx="31321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Koliko je visoko drvo, ako je djevojčica visoka 158 cm?</a:t>
            </a:r>
          </a:p>
        </p:txBody>
      </p:sp>
      <p:sp>
        <p:nvSpPr>
          <p:cNvPr id="57" name="Desna vitičasta zagrada 56">
            <a:extLst>
              <a:ext uri="{FF2B5EF4-FFF2-40B4-BE49-F238E27FC236}">
                <a16:creationId xmlns:a16="http://schemas.microsoft.com/office/drawing/2014/main" id="{8BDC1DD5-7A32-4269-BE71-3CCFC71FB613}"/>
              </a:ext>
            </a:extLst>
          </p:cNvPr>
          <p:cNvSpPr/>
          <p:nvPr/>
        </p:nvSpPr>
        <p:spPr>
          <a:xfrm rot="5400000">
            <a:off x="1458913" y="2516187"/>
            <a:ext cx="338138" cy="2208213"/>
          </a:xfrm>
          <a:prstGeom prst="rightBrace">
            <a:avLst>
              <a:gd name="adj1" fmla="val 6500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54" name="TekstniOkvir 57">
            <a:extLst>
              <a:ext uri="{FF2B5EF4-FFF2-40B4-BE49-F238E27FC236}">
                <a16:creationId xmlns:a16="http://schemas.microsoft.com/office/drawing/2014/main" id="{225FB7D9-7786-45D7-B77B-73D1A6E815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77938" y="3748088"/>
            <a:ext cx="120808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1.5 m</a:t>
            </a:r>
          </a:p>
        </p:txBody>
      </p:sp>
      <p:sp>
        <p:nvSpPr>
          <p:cNvPr id="59" name="Desna vitičasta zagrada 58">
            <a:extLst>
              <a:ext uri="{FF2B5EF4-FFF2-40B4-BE49-F238E27FC236}">
                <a16:creationId xmlns:a16="http://schemas.microsoft.com/office/drawing/2014/main" id="{6B58FB0C-CFD4-4692-9444-EF1B183D0BF5}"/>
              </a:ext>
            </a:extLst>
          </p:cNvPr>
          <p:cNvSpPr/>
          <p:nvPr/>
        </p:nvSpPr>
        <p:spPr>
          <a:xfrm rot="5400000">
            <a:off x="2175669" y="2228056"/>
            <a:ext cx="338138" cy="3813175"/>
          </a:xfrm>
          <a:prstGeom prst="rightBrace">
            <a:avLst>
              <a:gd name="adj1" fmla="val 65000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1056" name="TekstniOkvir 59">
            <a:extLst>
              <a:ext uri="{FF2B5EF4-FFF2-40B4-BE49-F238E27FC236}">
                <a16:creationId xmlns:a16="http://schemas.microsoft.com/office/drawing/2014/main" id="{28A9399A-6C9F-44B3-9A9C-4782D49947D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71688" y="4365625"/>
            <a:ext cx="97948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2.55 m</a:t>
            </a:r>
          </a:p>
        </p:txBody>
      </p:sp>
      <p:cxnSp>
        <p:nvCxnSpPr>
          <p:cNvPr id="62" name="Ravni poveznik 61">
            <a:extLst>
              <a:ext uri="{FF2B5EF4-FFF2-40B4-BE49-F238E27FC236}">
                <a16:creationId xmlns:a16="http://schemas.microsoft.com/office/drawing/2014/main" id="{5911C4C5-A9AB-4843-8EC0-FAE9A22EB90D}"/>
              </a:ext>
            </a:extLst>
          </p:cNvPr>
          <p:cNvCxnSpPr/>
          <p:nvPr/>
        </p:nvCxnSpPr>
        <p:spPr>
          <a:xfrm rot="10800000" flipV="1">
            <a:off x="509588" y="-90488"/>
            <a:ext cx="4514850" cy="3451226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7" name="Object 14">
            <a:extLst>
              <a:ext uri="{FF2B5EF4-FFF2-40B4-BE49-F238E27FC236}">
                <a16:creationId xmlns:a16="http://schemas.microsoft.com/office/drawing/2014/main" id="{C78EE589-0E84-43DE-83AB-EBB91E902DB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99150" y="3879850"/>
          <a:ext cx="1231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1231560" imgH="609480" progId="Equation.DSMT4">
                  <p:embed/>
                </p:oleObj>
              </mc:Choice>
              <mc:Fallback>
                <p:oleObj name="Equation" r:id="rId11" imgW="1231560" imgH="60948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99150" y="3879850"/>
                        <a:ext cx="1231900" cy="609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15">
            <a:extLst>
              <a:ext uri="{FF2B5EF4-FFF2-40B4-BE49-F238E27FC236}">
                <a16:creationId xmlns:a16="http://schemas.microsoft.com/office/drawing/2014/main" id="{D8FA2B35-901A-4A9C-AB21-46F1CF57A5C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95950" y="4554538"/>
          <a:ext cx="1727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3" imgW="1726920" imgH="571320" progId="Equation.DSMT4">
                  <p:embed/>
                </p:oleObj>
              </mc:Choice>
              <mc:Fallback>
                <p:oleObj name="Equation" r:id="rId13" imgW="1726920" imgH="57132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5950" y="4554538"/>
                        <a:ext cx="1727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" name="Object 16">
            <a:extLst>
              <a:ext uri="{FF2B5EF4-FFF2-40B4-BE49-F238E27FC236}">
                <a16:creationId xmlns:a16="http://schemas.microsoft.com/office/drawing/2014/main" id="{782D4CE1-8A18-4DA8-A3D8-15524E8C6EB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913438" y="5283200"/>
          <a:ext cx="12573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1257120" imgH="342720" progId="Equation.DSMT4">
                  <p:embed/>
                </p:oleObj>
              </mc:Choice>
              <mc:Fallback>
                <p:oleObj name="Equation" r:id="rId15" imgW="1257120" imgH="34272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3438" y="5283200"/>
                        <a:ext cx="12573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" name="Pravokutnik 69">
            <a:extLst>
              <a:ext uri="{FF2B5EF4-FFF2-40B4-BE49-F238E27FC236}">
                <a16:creationId xmlns:a16="http://schemas.microsoft.com/office/drawing/2014/main" id="{030FD3D7-8E80-4DC5-B38B-6A2CD6147FF7}"/>
              </a:ext>
            </a:extLst>
          </p:cNvPr>
          <p:cNvSpPr/>
          <p:nvPr/>
        </p:nvSpPr>
        <p:spPr>
          <a:xfrm>
            <a:off x="5881688" y="5237163"/>
            <a:ext cx="1349375" cy="3730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hr-HR"/>
          </a:p>
        </p:txBody>
      </p:sp>
      <p:sp>
        <p:nvSpPr>
          <p:cNvPr id="71" name="TekstniOkvir 70">
            <a:extLst>
              <a:ext uri="{FF2B5EF4-FFF2-40B4-BE49-F238E27FC236}">
                <a16:creationId xmlns:a16="http://schemas.microsoft.com/office/drawing/2014/main" id="{21846502-C42E-44AC-927F-9568DD43665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11763" y="6035675"/>
            <a:ext cx="26987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/>
              <a:t>Drvo je visoko 2.686 m.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5" grpId="0"/>
      <p:bldP spid="16" grpId="0"/>
      <p:bldP spid="23" grpId="0" animBg="1"/>
      <p:bldP spid="24" grpId="0" animBg="1"/>
      <p:bldP spid="25" grpId="0"/>
      <p:bldP spid="30" grpId="0"/>
      <p:bldP spid="31" grpId="0" animBg="1"/>
      <p:bldP spid="32" grpId="0"/>
      <p:bldP spid="36" grpId="0" animBg="1"/>
      <p:bldP spid="37" grpId="0" animBg="1"/>
      <p:bldP spid="38" grpId="0" animBg="1"/>
      <p:bldP spid="70" grpId="0" animBg="1"/>
      <p:bldP spid="71" grpId="0"/>
    </p:bldLst>
  </p:timing>
</p:sld>
</file>

<file path=ppt/theme/theme1.xml><?xml version="1.0" encoding="utf-8"?>
<a:theme xmlns:a="http://schemas.openxmlformats.org/drawingml/2006/main" name="Math 7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klasičn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_sjena</Template>
  <TotalTime>2</TotalTime>
  <Words>69</Words>
  <Application>Microsoft Office PowerPoint</Application>
  <PresentationFormat>Prikaz na zaslonu (4:3)</PresentationFormat>
  <Paragraphs>17</Paragraphs>
  <Slides>2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8" baseType="lpstr">
      <vt:lpstr>Arial</vt:lpstr>
      <vt:lpstr>Calibri</vt:lpstr>
      <vt:lpstr>Myriad Pro</vt:lpstr>
      <vt:lpstr>Symbol</vt:lpstr>
      <vt:lpstr>Math 7</vt:lpstr>
      <vt:lpstr>Equation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Jasminka Viljevac</dc:creator>
  <cp:lastModifiedBy>Jasminka Viljevac</cp:lastModifiedBy>
  <cp:revision>1</cp:revision>
  <dcterms:created xsi:type="dcterms:W3CDTF">2021-09-16T15:22:27Z</dcterms:created>
  <dcterms:modified xsi:type="dcterms:W3CDTF">2021-09-16T15:24:41Z</dcterms:modified>
</cp:coreProperties>
</file>